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14" r:id="rId3"/>
    <p:sldId id="313" r:id="rId4"/>
    <p:sldId id="315" r:id="rId5"/>
    <p:sldId id="317" r:id="rId6"/>
    <p:sldId id="316" r:id="rId7"/>
    <p:sldId id="318" r:id="rId8"/>
    <p:sldId id="319" r:id="rId9"/>
    <p:sldId id="320" r:id="rId10"/>
    <p:sldId id="321" r:id="rId11"/>
    <p:sldId id="322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89600" autoAdjust="0"/>
  </p:normalViewPr>
  <p:slideViewPr>
    <p:cSldViewPr>
      <p:cViewPr varScale="1">
        <p:scale>
          <a:sx n="82" d="100"/>
          <a:sy n="82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C7EE7-A9BD-4BC6-B423-AAEF2978E5B9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2CBAE-516D-4D79-9B69-12F434B83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5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48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5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6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41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41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40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75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51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9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F939E-700A-4047-892A-CC44509EA85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B62B9-A146-40E9-B0C1-747681D29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38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059" y="2319015"/>
            <a:ext cx="8961437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/>
              <a:t>Повышение эффективности коммунального комплекса: барьеры и предложения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40518" y="5589240"/>
            <a:ext cx="6400800" cy="1126976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ru-RU" altLang="ru-RU" sz="2400" i="1" dirty="0" err="1">
                <a:solidFill>
                  <a:schemeClr val="tx1"/>
                </a:solidFill>
              </a:rPr>
              <a:t>Гиличинская</a:t>
            </a:r>
            <a:r>
              <a:rPr lang="ru-RU" altLang="ru-RU" sz="2400" i="1" dirty="0">
                <a:solidFill>
                  <a:schemeClr val="tx1"/>
                </a:solidFill>
              </a:rPr>
              <a:t> Ольга Львовна</a:t>
            </a:r>
            <a:endParaRPr lang="en-US" altLang="ru-RU" sz="2400" i="1" dirty="0">
              <a:solidFill>
                <a:schemeClr val="tx1"/>
              </a:solidFill>
            </a:endParaRP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ru-RU" altLang="ru-RU" sz="2400" i="1" dirty="0" smtClean="0">
                <a:solidFill>
                  <a:schemeClr val="tx1"/>
                </a:solidFill>
              </a:rPr>
              <a:t>заместитель </a:t>
            </a:r>
            <a:r>
              <a:rPr lang="ru-RU" altLang="ru-RU" sz="2400" i="1" dirty="0">
                <a:solidFill>
                  <a:schemeClr val="tx1"/>
                </a:solidFill>
              </a:rPr>
              <a:t>директора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5059" y="188640"/>
            <a:ext cx="8961437" cy="1439863"/>
            <a:chOff x="113" y="119"/>
            <a:chExt cx="5645" cy="907"/>
          </a:xfrm>
        </p:grpSpPr>
        <p:pic>
          <p:nvPicPr>
            <p:cNvPr id="5" name="Picture 5" descr="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119"/>
              <a:ext cx="1422" cy="7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3" y="913"/>
              <a:ext cx="1700" cy="11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 flipH="1">
              <a:off x="1519" y="663"/>
              <a:ext cx="408" cy="363"/>
            </a:xfrm>
            <a:prstGeom prst="parallelogram">
              <a:avLst>
                <a:gd name="adj" fmla="val 72033"/>
              </a:avLst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655" y="663"/>
              <a:ext cx="4103" cy="11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700338" y="116632"/>
            <a:ext cx="583247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000" b="1" dirty="0"/>
              <a:t>ООО «ИНЖЕНЕРНО-ТЕХНИЧЕСКИЙ ЦЕНТР</a:t>
            </a:r>
            <a:r>
              <a:rPr lang="ru-RU" sz="2800" b="1" dirty="0"/>
              <a:t> </a:t>
            </a:r>
            <a:r>
              <a:rPr lang="ru-RU" sz="2600" b="1" dirty="0"/>
              <a:t>ЭНЕРГОЭФФЕКТ»</a:t>
            </a:r>
          </a:p>
        </p:txBody>
      </p:sp>
    </p:spTree>
    <p:extLst>
      <p:ext uri="{BB962C8B-B14F-4D97-AF65-F5344CB8AC3E}">
        <p14:creationId xmlns:p14="http://schemas.microsoft.com/office/powerpoint/2010/main" val="170074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</a:t>
            </a:r>
            <a:r>
              <a:rPr lang="ru-RU" sz="3200" b="1" dirty="0" smtClean="0"/>
              <a:t>эффективности: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ПРЕДЛОЖЕНИЯ - </a:t>
            </a:r>
            <a:r>
              <a:rPr lang="ru-RU" sz="3600" b="1" dirty="0" err="1" smtClean="0"/>
              <a:t>Бенчмаркинг</a:t>
            </a:r>
            <a:r>
              <a:rPr lang="ru-RU" sz="3600" b="1" dirty="0" smtClean="0"/>
              <a:t> + ЭОР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4. Зарплата </a:t>
            </a:r>
            <a:r>
              <a:rPr lang="ru-RU" sz="2400" dirty="0"/>
              <a:t>– нормативная численность (с учетом плана кап. Ремонтов) и средней зарплаты от </a:t>
            </a:r>
            <a:r>
              <a:rPr lang="ru-RU" sz="2400" dirty="0" smtClean="0"/>
              <a:t>ОТС.</a:t>
            </a:r>
          </a:p>
          <a:p>
            <a:pPr marL="0" indent="0" algn="just">
              <a:buNone/>
            </a:pPr>
            <a:r>
              <a:rPr lang="ru-RU" sz="2400" dirty="0" smtClean="0"/>
              <a:t>5. </a:t>
            </a:r>
            <a:r>
              <a:rPr lang="ru-RU" sz="2400" dirty="0"/>
              <a:t>Сделать обязательными работы по наладке режимов (в тепле) </a:t>
            </a:r>
            <a:r>
              <a:rPr lang="ru-RU" sz="2400" dirty="0" smtClean="0"/>
              <a:t>и </a:t>
            </a:r>
            <a:r>
              <a:rPr lang="ru-RU" sz="2400" dirty="0"/>
              <a:t>применять среднее значение, в зависимости от </a:t>
            </a:r>
            <a:r>
              <a:rPr lang="ru-RU" sz="2400" dirty="0" err="1"/>
              <a:t>усл</a:t>
            </a:r>
            <a:r>
              <a:rPr lang="ru-RU" sz="2400" dirty="0"/>
              <a:t>. </a:t>
            </a:r>
            <a:r>
              <a:rPr lang="ru-RU" sz="2400" dirty="0" smtClean="0"/>
              <a:t>единиц </a:t>
            </a:r>
            <a:r>
              <a:rPr lang="ru-RU" sz="2400" dirty="0"/>
              <a:t>сети и кол-ва потребителей.</a:t>
            </a:r>
          </a:p>
          <a:p>
            <a:pPr marL="0" indent="0" algn="just">
              <a:buNone/>
            </a:pPr>
            <a:r>
              <a:rPr lang="ru-RU" sz="2400" dirty="0" smtClean="0"/>
              <a:t>6. Работы </a:t>
            </a:r>
            <a:r>
              <a:rPr lang="ru-RU" sz="2400" dirty="0"/>
              <a:t>по промывке сетей (ХВС и ГВС) – обязательные, значит давать надо всем!! И требовать исполнения. </a:t>
            </a:r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13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</a:t>
            </a:r>
            <a:r>
              <a:rPr lang="ru-RU" sz="3200" b="1" dirty="0" smtClean="0"/>
              <a:t>эффективности: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ПРЕДЛОЖЕНИЯ - </a:t>
            </a:r>
            <a:r>
              <a:rPr lang="ru-RU" sz="3600" b="1" dirty="0" err="1" smtClean="0"/>
              <a:t>Бенчмаркинг</a:t>
            </a:r>
            <a:r>
              <a:rPr lang="ru-RU" sz="3600" b="1" dirty="0" smtClean="0"/>
              <a:t> + ЭОР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7. Производство </a:t>
            </a:r>
            <a:r>
              <a:rPr lang="ru-RU" sz="2400" dirty="0"/>
              <a:t>тепла и технологические процессы по очистке воды и стоков считать методом </a:t>
            </a:r>
            <a:r>
              <a:rPr lang="ru-RU" sz="2400" dirty="0" smtClean="0"/>
              <a:t>ЭОР, </a:t>
            </a:r>
            <a:r>
              <a:rPr lang="ru-RU" sz="2400" dirty="0"/>
              <a:t>но вводить постепенный бенч, в зависимости от мощности и фактического </a:t>
            </a:r>
            <a:r>
              <a:rPr lang="ru-RU" sz="2400" dirty="0" err="1"/>
              <a:t>износа.и</a:t>
            </a:r>
            <a:r>
              <a:rPr lang="ru-RU" sz="2400" dirty="0"/>
              <a:t> степени автоматизации. На малых котельных можно применить бенч с учетом автоматизации и износа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8. Получаем </a:t>
            </a:r>
            <a:r>
              <a:rPr lang="ru-RU" sz="2400" dirty="0"/>
              <a:t>предельное значение. </a:t>
            </a:r>
            <a:r>
              <a:rPr lang="ru-RU" sz="2400" dirty="0" smtClean="0"/>
              <a:t>Если предприятие </a:t>
            </a:r>
            <a:r>
              <a:rPr lang="ru-RU" sz="2400" dirty="0"/>
              <a:t>не укладывается (получило убыток, или не согласно с </a:t>
            </a:r>
            <a:r>
              <a:rPr lang="ru-RU" sz="2400" dirty="0" smtClean="0"/>
              <a:t>тарифом</a:t>
            </a:r>
            <a:r>
              <a:rPr lang="ru-RU" sz="2400" dirty="0"/>
              <a:t>)  - техническое и энергетическое обследование и, главное ПРОГРАММА </a:t>
            </a:r>
            <a:r>
              <a:rPr lang="ru-RU" sz="2400" dirty="0" smtClean="0"/>
              <a:t>ПОВЫШЕНИЯ ЭФФЕКТИВНОСТИ.</a:t>
            </a:r>
            <a:endParaRPr lang="ru-RU" sz="2400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/>
              <a:t>, 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5612" y="299695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36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Основные </a:t>
            </a:r>
            <a:r>
              <a:rPr lang="ru-RU" sz="3600" dirty="0"/>
              <a:t>принципы тарифного </a:t>
            </a:r>
            <a:r>
              <a:rPr lang="ru-RU" sz="3600" dirty="0" smtClean="0"/>
              <a:t>регулирования коммунальной отрасли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/>
              <a:t>1. </a:t>
            </a:r>
            <a:r>
              <a:rPr lang="ru-RU" sz="2400" b="1" dirty="0"/>
              <a:t>Долгосрочное тарифное регулирование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 smtClean="0"/>
              <a:t>2. Стимулирование к повышению эффективности:</a:t>
            </a:r>
            <a:endParaRPr lang="ru-RU" sz="2400" b="1" dirty="0"/>
          </a:p>
          <a:p>
            <a:pPr algn="just"/>
            <a:r>
              <a:rPr lang="ru-RU" sz="2400" dirty="0"/>
              <a:t>Установление показателей энергоэффективности (</a:t>
            </a:r>
            <a:r>
              <a:rPr lang="ru-RU" sz="2400" dirty="0" smtClean="0"/>
              <a:t>целевых индикаторов).</a:t>
            </a:r>
            <a:endParaRPr lang="ru-RU" sz="2400" dirty="0"/>
          </a:p>
          <a:p>
            <a:pPr algn="just"/>
            <a:r>
              <a:rPr lang="ru-RU" sz="2400" dirty="0" smtClean="0"/>
              <a:t>Эффективность операционных расходов.</a:t>
            </a:r>
          </a:p>
          <a:p>
            <a:pPr algn="just"/>
            <a:r>
              <a:rPr lang="ru-RU" sz="2400" dirty="0" smtClean="0"/>
              <a:t>Сохранение </a:t>
            </a:r>
            <a:r>
              <a:rPr lang="ru-RU" sz="2400" dirty="0"/>
              <a:t>в составе НВВ </a:t>
            </a:r>
            <a:r>
              <a:rPr lang="ru-RU" sz="2400" dirty="0" smtClean="0"/>
              <a:t>финансовой </a:t>
            </a:r>
            <a:r>
              <a:rPr lang="ru-RU" sz="2400" dirty="0"/>
              <a:t>экономии, полученной в результате повышения эффективности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b="1" dirty="0" smtClean="0"/>
              <a:t>3. Влияние показателей надежности и качества на НВВ</a:t>
            </a:r>
            <a:endParaRPr lang="ru-RU" sz="2400" b="1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74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600" b="1" dirty="0"/>
              <a:t>Долгосрочное тарифное </a:t>
            </a:r>
            <a:r>
              <a:rPr lang="ru-RU" sz="3600" b="1" dirty="0" smtClean="0"/>
              <a:t>регулирование</a:t>
            </a:r>
            <a:br>
              <a:rPr lang="ru-RU" sz="3600" b="1" dirty="0" smtClean="0"/>
            </a:br>
            <a:r>
              <a:rPr lang="ru-RU" sz="3600" b="1" dirty="0" smtClean="0"/>
              <a:t>БАРЬЕРЫ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1. Ограничение регулятора индексом.</a:t>
            </a:r>
          </a:p>
          <a:p>
            <a:pPr marL="0" indent="0">
              <a:buNone/>
            </a:pPr>
            <a:r>
              <a:rPr lang="ru-RU" sz="2400" dirty="0" smtClean="0"/>
              <a:t>2. </a:t>
            </a:r>
            <a:r>
              <a:rPr lang="ru-RU" sz="2400" dirty="0" err="1" smtClean="0"/>
              <a:t>Недорегулированность</a:t>
            </a:r>
            <a:r>
              <a:rPr lang="ru-RU" sz="2400" dirty="0" smtClean="0"/>
              <a:t> коммунальных предприятий.</a:t>
            </a:r>
            <a:endParaRPr lang="ru-RU" sz="2400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энергетической эффективности: БАРЬЕРЫ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1. В теплоснабжении установлении показателей энергоэффективности основывается на нормативных значениях.</a:t>
            </a:r>
          </a:p>
          <a:p>
            <a:pPr marL="0" indent="0" algn="just">
              <a:buNone/>
            </a:pPr>
            <a:r>
              <a:rPr lang="ru-RU" sz="2400" dirty="0" smtClean="0"/>
              <a:t>2. В водоснабжении существуют посылы к включению в тариф фактических расходов на энергоресурсы, при этом </a:t>
            </a:r>
            <a:r>
              <a:rPr lang="ru-RU" sz="2400" dirty="0"/>
              <a:t>Регуляторы не </a:t>
            </a:r>
            <a:r>
              <a:rPr lang="ru-RU" sz="2400" dirty="0" smtClean="0"/>
              <a:t>включают факт, так как: </a:t>
            </a:r>
          </a:p>
          <a:p>
            <a:pPr algn="just"/>
            <a:r>
              <a:rPr lang="ru-RU" sz="2400" dirty="0" smtClean="0"/>
              <a:t>ограничены индексами;</a:t>
            </a:r>
          </a:p>
          <a:p>
            <a:pPr algn="just"/>
            <a:r>
              <a:rPr lang="ru-RU" sz="2400" dirty="0" smtClean="0"/>
              <a:t>не хотят поощрять </a:t>
            </a:r>
            <a:r>
              <a:rPr lang="ru-RU" sz="2400" dirty="0"/>
              <a:t>бесхозяйственность и низкую </a:t>
            </a:r>
            <a:r>
              <a:rPr lang="ru-RU" sz="2400" dirty="0" smtClean="0"/>
              <a:t>эффективность.</a:t>
            </a:r>
            <a:endParaRPr lang="ru-RU" sz="2400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99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</a:t>
            </a:r>
            <a:r>
              <a:rPr lang="ru-RU" sz="3200" b="1" dirty="0" smtClean="0"/>
              <a:t>эффективности </a:t>
            </a:r>
            <a:r>
              <a:rPr lang="en-US" sz="3200" b="1" dirty="0" smtClean="0"/>
              <a:t>OPEX</a:t>
            </a:r>
            <a:r>
              <a:rPr lang="ru-RU" sz="3200" b="1" dirty="0" smtClean="0"/>
              <a:t>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БАРЬЕРЫ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1. Очистка </a:t>
            </a:r>
            <a:r>
              <a:rPr lang="ru-RU" sz="2400" dirty="0"/>
              <a:t>воды (сточных вод</a:t>
            </a:r>
            <a:r>
              <a:rPr lang="ru-RU" sz="2400" dirty="0" smtClean="0"/>
              <a:t>):</a:t>
            </a:r>
          </a:p>
          <a:p>
            <a:pPr algn="just"/>
            <a:r>
              <a:rPr lang="ru-RU" sz="2400" dirty="0" smtClean="0"/>
              <a:t>Отсутствие методики определения ИЭОР.</a:t>
            </a:r>
          </a:p>
          <a:p>
            <a:pPr algn="just"/>
            <a:r>
              <a:rPr lang="ru-RU" sz="2400" dirty="0" smtClean="0"/>
              <a:t>Индекс </a:t>
            </a:r>
            <a:r>
              <a:rPr lang="ru-RU" sz="2400" dirty="0"/>
              <a:t>количества активов </a:t>
            </a:r>
            <a:r>
              <a:rPr lang="ru-RU" sz="2400" dirty="0" smtClean="0"/>
              <a:t>считается </a:t>
            </a:r>
            <a:r>
              <a:rPr lang="ru-RU" sz="2400" dirty="0"/>
              <a:t>отдельно для систем транспорта и систем </a:t>
            </a:r>
            <a:r>
              <a:rPr lang="ru-RU" sz="2400" dirty="0" smtClean="0"/>
              <a:t>очистки. </a:t>
            </a:r>
          </a:p>
          <a:p>
            <a:pPr algn="just"/>
            <a:r>
              <a:rPr lang="ru-RU" sz="2400" dirty="0" smtClean="0"/>
              <a:t>Отсутствие РАЗДЕЛЬНОГО УЧЕТА.</a:t>
            </a:r>
          </a:p>
          <a:p>
            <a:pPr marL="0" indent="0" algn="just">
              <a:buNone/>
            </a:pPr>
            <a:r>
              <a:rPr lang="ru-RU" sz="2400" dirty="0" smtClean="0"/>
              <a:t>2. Невозможно корректно рассчитать удельные операционные расходы.</a:t>
            </a:r>
            <a:endParaRPr lang="ru-RU" sz="2400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76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Сохранение </a:t>
            </a:r>
            <a:r>
              <a:rPr lang="ru-RU" sz="3200" b="1" dirty="0" smtClean="0"/>
              <a:t>финансовой </a:t>
            </a:r>
            <a:r>
              <a:rPr lang="ru-RU" sz="3200" b="1" dirty="0"/>
              <a:t>экономии, полученной в результате повышения </a:t>
            </a:r>
            <a:r>
              <a:rPr lang="ru-RU" sz="3200" b="1" dirty="0" smtClean="0"/>
              <a:t>эффективности: </a:t>
            </a:r>
            <a:r>
              <a:rPr lang="ru-RU" sz="3200" b="1" dirty="0"/>
              <a:t>БАРЬЕРЫ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1. Сохранение </a:t>
            </a:r>
            <a:r>
              <a:rPr lang="ru-RU" sz="2400" dirty="0"/>
              <a:t>экономии энергоресурсов </a:t>
            </a:r>
            <a:r>
              <a:rPr lang="ru-RU" sz="2400" b="1" dirty="0"/>
              <a:t>только в натуральном выражении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2. Изменение </a:t>
            </a:r>
            <a:r>
              <a:rPr lang="ru-RU" sz="2400" dirty="0"/>
              <a:t>типа топлива, переход на 2-х ставочный тариф в э\э, с затратами на АСКУЭ и регулирование нагрузки – </a:t>
            </a:r>
            <a:r>
              <a:rPr lang="ru-RU" sz="2400" b="1" dirty="0"/>
              <a:t>не учитываются</a:t>
            </a:r>
            <a:r>
              <a:rPr lang="ru-RU" sz="2400" dirty="0"/>
              <a:t>.</a:t>
            </a:r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энергетической эффективности: </a:t>
            </a:r>
            <a:r>
              <a:rPr lang="ru-RU" sz="3200" b="1" dirty="0" smtClean="0"/>
              <a:t>ПРЕДЛОЖЕНИЯ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1. Показатели энергоэффективности должны быть </a:t>
            </a:r>
            <a:r>
              <a:rPr lang="ru-RU" sz="2400" dirty="0"/>
              <a:t>приближены к фактическим </a:t>
            </a:r>
            <a:r>
              <a:rPr lang="ru-RU" sz="2400" dirty="0" smtClean="0"/>
              <a:t>значениям.</a:t>
            </a:r>
          </a:p>
          <a:p>
            <a:pPr marL="0" indent="0" algn="just">
              <a:buNone/>
            </a:pPr>
            <a:r>
              <a:rPr lang="ru-RU" sz="2400" dirty="0" smtClean="0"/>
              <a:t>2. Ответственность </a:t>
            </a:r>
            <a:r>
              <a:rPr lang="ru-RU" sz="2400" dirty="0"/>
              <a:t>за исполнение </a:t>
            </a:r>
            <a:r>
              <a:rPr lang="ru-RU" sz="2400" dirty="0" smtClean="0"/>
              <a:t>программ повышения эффективности должны </a:t>
            </a:r>
            <a:r>
              <a:rPr lang="ru-RU" sz="2400" dirty="0"/>
              <a:t>разделять </a:t>
            </a:r>
            <a:r>
              <a:rPr lang="ru-RU" sz="2400" dirty="0" smtClean="0"/>
              <a:t>с </a:t>
            </a:r>
            <a:r>
              <a:rPr lang="ru-RU" sz="2400" dirty="0"/>
              <a:t>организацией </a:t>
            </a:r>
            <a:r>
              <a:rPr lang="ru-RU" sz="2400" dirty="0" smtClean="0"/>
              <a:t>Муниципальные </a:t>
            </a:r>
            <a:r>
              <a:rPr lang="ru-RU" sz="2400" dirty="0"/>
              <a:t>и Региональные </a:t>
            </a:r>
            <a:r>
              <a:rPr lang="ru-RU" sz="2400" dirty="0" smtClean="0"/>
              <a:t>власти.</a:t>
            </a:r>
          </a:p>
          <a:p>
            <a:pPr marL="0" indent="0" algn="just">
              <a:buNone/>
            </a:pPr>
            <a:r>
              <a:rPr lang="ru-RU" sz="2400" dirty="0" smtClean="0"/>
              <a:t>3. Необходимо </a:t>
            </a:r>
            <a:r>
              <a:rPr lang="ru-RU" sz="2400" dirty="0"/>
              <a:t>введение одного из показателей эффективности работы Муниципальной и Региональной власти – повышение эффективности работы коммунальных предприятий</a:t>
            </a:r>
            <a:r>
              <a:rPr lang="ru-RU" sz="2400" dirty="0" smtClean="0"/>
              <a:t>.</a:t>
            </a:r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5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энергетической эффективности: </a:t>
            </a:r>
            <a:r>
              <a:rPr lang="ru-RU" sz="3200" b="1" dirty="0" smtClean="0"/>
              <a:t>ПРЕДЛОЖЕНИЯ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4. Бесплатная </a:t>
            </a:r>
            <a:r>
              <a:rPr lang="ru-RU" sz="2400" dirty="0"/>
              <a:t>но грамотная экспертиза 4-5 программ по каждому региону, даст Регионам общее направление движения.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5</a:t>
            </a:r>
            <a:r>
              <a:rPr lang="ru-RU" sz="2400" dirty="0" smtClean="0"/>
              <a:t>. Помимо </a:t>
            </a:r>
            <a:r>
              <a:rPr lang="ru-RU" sz="2400" dirty="0"/>
              <a:t>использования методик по расчету нормативов, должен </a:t>
            </a:r>
            <a:r>
              <a:rPr lang="ru-RU" sz="2400" dirty="0" smtClean="0"/>
              <a:t>учитываться:</a:t>
            </a:r>
          </a:p>
          <a:p>
            <a:pPr algn="just"/>
            <a:r>
              <a:rPr lang="ru-RU" sz="2400" dirty="0" smtClean="0"/>
              <a:t>фактический износ;</a:t>
            </a:r>
          </a:p>
          <a:p>
            <a:pPr algn="just"/>
            <a:r>
              <a:rPr lang="ru-RU" sz="2400" dirty="0" smtClean="0"/>
              <a:t>фактический </a:t>
            </a:r>
            <a:r>
              <a:rPr lang="ru-RU" sz="2400" dirty="0"/>
              <a:t>уровень «</a:t>
            </a:r>
            <a:r>
              <a:rPr lang="ru-RU" sz="2400" dirty="0" err="1"/>
              <a:t>оприборивания</a:t>
            </a:r>
            <a:r>
              <a:rPr lang="ru-RU" sz="2400" dirty="0"/>
              <a:t>» потребителей (т.е. уровень коммерческих потерь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785100" cy="1301006"/>
          </a:xfrm>
        </p:spPr>
        <p:txBody>
          <a:bodyPr>
            <a:normAutofit/>
          </a:bodyPr>
          <a:lstStyle/>
          <a:p>
            <a:r>
              <a:rPr lang="ru-RU" sz="3200" b="1" dirty="0"/>
              <a:t>Повышение </a:t>
            </a:r>
            <a:r>
              <a:rPr lang="ru-RU" sz="3200" b="1" dirty="0" smtClean="0"/>
              <a:t>эффективности: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ПРЕДЛОЖЕНИЯ - </a:t>
            </a:r>
            <a:r>
              <a:rPr lang="ru-RU" sz="3600" b="1" dirty="0" err="1" smtClean="0"/>
              <a:t>Бенчмаркинг</a:t>
            </a:r>
            <a:r>
              <a:rPr lang="ru-RU" sz="3600" b="1" dirty="0" smtClean="0"/>
              <a:t> + ЭОР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52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1. Вывести </a:t>
            </a:r>
            <a:r>
              <a:rPr lang="ru-RU" sz="2400" dirty="0"/>
              <a:t>за рамки </a:t>
            </a:r>
            <a:r>
              <a:rPr lang="en-US" sz="2400" dirty="0" smtClean="0"/>
              <a:t>OPEX </a:t>
            </a:r>
            <a:r>
              <a:rPr lang="ru-RU" sz="2400" dirty="0" smtClean="0"/>
              <a:t>ремонты </a:t>
            </a:r>
            <a:r>
              <a:rPr lang="ru-RU" sz="2400" dirty="0"/>
              <a:t>и зарплату и все обязательные платежи </a:t>
            </a:r>
            <a:r>
              <a:rPr lang="ru-RU" sz="2400" dirty="0" smtClean="0"/>
              <a:t>и работы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2. </a:t>
            </a:r>
            <a:r>
              <a:rPr lang="ru-RU" sz="2400" b="1" dirty="0" err="1" smtClean="0"/>
              <a:t>Эор</a:t>
            </a:r>
            <a:r>
              <a:rPr lang="ru-RU" sz="2400" b="1" dirty="0" smtClean="0"/>
              <a:t> </a:t>
            </a:r>
            <a:r>
              <a:rPr lang="ru-RU" sz="2400" dirty="0" smtClean="0"/>
              <a:t>без </a:t>
            </a:r>
            <a:r>
              <a:rPr lang="ru-RU" sz="2400" dirty="0"/>
              <a:t>этих статей методом </a:t>
            </a:r>
            <a:r>
              <a:rPr lang="ru-RU" sz="2400" dirty="0" smtClean="0"/>
              <a:t>аналогов.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3. </a:t>
            </a:r>
            <a:r>
              <a:rPr lang="ru-RU" sz="2400" dirty="0"/>
              <a:t>Ремонты: </a:t>
            </a:r>
          </a:p>
          <a:p>
            <a:pPr algn="just"/>
            <a:r>
              <a:rPr lang="ru-RU" sz="2400" dirty="0"/>
              <a:t>Текущие – методом аналогов, но с учетом фактического износа.</a:t>
            </a:r>
          </a:p>
          <a:p>
            <a:pPr algn="just"/>
            <a:r>
              <a:rPr lang="ru-RU" sz="2400" dirty="0"/>
              <a:t>Капитальные </a:t>
            </a:r>
            <a:r>
              <a:rPr lang="ru-RU" sz="2400" dirty="0" smtClean="0"/>
              <a:t>– с </a:t>
            </a:r>
            <a:r>
              <a:rPr lang="ru-RU" sz="2400" dirty="0"/>
              <a:t>учетом фактического износа и срока службы</a:t>
            </a:r>
            <a:r>
              <a:rPr lang="ru-RU" sz="2400" dirty="0" smtClean="0"/>
              <a:t>. </a:t>
            </a:r>
            <a:r>
              <a:rPr lang="ru-RU" sz="2400" dirty="0"/>
              <a:t>Объем средств на капремонты должен обеспечивать снижение </a:t>
            </a:r>
            <a:r>
              <a:rPr lang="ru-RU" sz="2400" dirty="0" smtClean="0"/>
              <a:t>износа.</a:t>
            </a:r>
          </a:p>
          <a:p>
            <a:pPr marL="2105100" indent="0" algn="just">
              <a:buNone/>
            </a:pPr>
            <a:r>
              <a:rPr lang="ru-RU" sz="2400" dirty="0" smtClean="0"/>
              <a:t>4. Вернуть </a:t>
            </a:r>
            <a:r>
              <a:rPr lang="ru-RU" sz="2400" dirty="0"/>
              <a:t>показатель качества </a:t>
            </a:r>
            <a:r>
              <a:rPr lang="ru-RU" sz="2400" dirty="0" smtClean="0"/>
              <a:t>теплоснабжения.</a:t>
            </a:r>
            <a:endParaRPr lang="ru-RU" sz="2400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2250"/>
            <a:ext cx="22574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9388" y="6562725"/>
            <a:ext cx="2698750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 flipH="1">
            <a:off x="2411413" y="6165850"/>
            <a:ext cx="647700" cy="576263"/>
          </a:xfrm>
          <a:prstGeom prst="parallelogram">
            <a:avLst>
              <a:gd name="adj" fmla="val 72033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27313" y="6165850"/>
            <a:ext cx="6513512" cy="17938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32138" y="6381750"/>
            <a:ext cx="59039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 b="1" dirty="0"/>
              <a:t>ООО «ИТЦ </a:t>
            </a:r>
            <a:r>
              <a:rPr lang="ru-RU" sz="1200" b="1" dirty="0" err="1"/>
              <a:t>Энергоэффект</a:t>
            </a:r>
            <a:r>
              <a:rPr lang="ru-RU" sz="1200" b="1" dirty="0"/>
              <a:t>» </a:t>
            </a:r>
            <a:r>
              <a:rPr lang="en-US" sz="1200" b="1" dirty="0"/>
              <a:t>     </a:t>
            </a:r>
            <a:r>
              <a:rPr lang="ru-RU" sz="1200" b="1" dirty="0" err="1"/>
              <a:t>г.Тула</a:t>
            </a:r>
            <a:r>
              <a:rPr lang="ru-RU" sz="1200" b="1" dirty="0" smtClean="0"/>
              <a:t>, ул. </a:t>
            </a:r>
            <a:r>
              <a:rPr lang="ru-RU" sz="1200" b="1" dirty="0"/>
              <a:t>Михеева 23</a:t>
            </a:r>
          </a:p>
          <a:p>
            <a:pPr algn="ctr"/>
            <a:r>
              <a:rPr lang="ru-RU" sz="1200" b="1" dirty="0"/>
              <a:t>(4872) 700 – 138, </a:t>
            </a:r>
            <a:r>
              <a:rPr lang="ru-RU" sz="1200" b="1" dirty="0" smtClean="0"/>
              <a:t>730 – 293 </a:t>
            </a:r>
            <a:r>
              <a:rPr lang="en-US" sz="1200" b="1" dirty="0" smtClean="0"/>
              <a:t>   </a:t>
            </a:r>
            <a:r>
              <a:rPr lang="en-US" sz="1200" b="1" dirty="0"/>
              <a:t>e-mail</a:t>
            </a:r>
            <a:r>
              <a:rPr lang="en-US" sz="1200" b="1" dirty="0" smtClean="0"/>
              <a:t>: effect.tula@yandex.ru</a:t>
            </a:r>
            <a:r>
              <a:rPr lang="ru-RU" sz="1200" b="1" dirty="0" smtClean="0"/>
              <a:t> </a:t>
            </a:r>
            <a:r>
              <a:rPr lang="en-US" sz="1200" b="1" dirty="0" smtClean="0"/>
              <a:t>   </a:t>
            </a:r>
            <a:r>
              <a:rPr lang="en-US" sz="1200" b="1" dirty="0"/>
              <a:t>www.</a:t>
            </a:r>
            <a:r>
              <a:rPr lang="ru-RU" sz="1200" b="1" dirty="0"/>
              <a:t>energyeffect.net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1412776"/>
            <a:ext cx="9140825" cy="179387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67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5741</TotalTime>
  <Words>840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Повышение эффективности коммунального комплекса: барьеры и предложения</vt:lpstr>
      <vt:lpstr>Основные принципы тарифного регулирования коммунальной отрасли</vt:lpstr>
      <vt:lpstr>Долгосрочное тарифное регулирование БАРЬЕРЫ</vt:lpstr>
      <vt:lpstr>Повышение энергетической эффективности: БАРЬЕРЫ</vt:lpstr>
      <vt:lpstr>Повышение эффективности OPEX: БАРЬЕРЫ</vt:lpstr>
      <vt:lpstr>Сохранение финансовой экономии, полученной в результате повышения эффективности: БАРЬЕРЫ</vt:lpstr>
      <vt:lpstr>Повышение энергетической эффективности: ПРЕДЛОЖЕНИЯ</vt:lpstr>
      <vt:lpstr>Повышение энергетической эффективности: ПРЕДЛОЖЕНИЯ</vt:lpstr>
      <vt:lpstr>Повышение эффективности: ПРЕДЛОЖЕНИЯ - Бенчмаркинг + ЭОР</vt:lpstr>
      <vt:lpstr>Повышение эффективности: ПРЕДЛОЖЕНИЯ - Бенчмаркинг + ЭОР</vt:lpstr>
      <vt:lpstr>Повышение эффективности: ПРЕДЛОЖЕНИЯ - Бенчмаркинг + ЭОР</vt:lpstr>
      <vt:lpstr>Спасибо за внимание!!!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Волков Александр</dc:creator>
  <cp:lastModifiedBy>ИТЦ Энергоэффект</cp:lastModifiedBy>
  <cp:revision>379</cp:revision>
  <dcterms:created xsi:type="dcterms:W3CDTF">2012-09-06T06:20:12Z</dcterms:created>
  <dcterms:modified xsi:type="dcterms:W3CDTF">2015-12-09T20:37:29Z</dcterms:modified>
</cp:coreProperties>
</file>